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334" r:id="rId2"/>
    <p:sldId id="289" r:id="rId3"/>
    <p:sldId id="299" r:id="rId4"/>
    <p:sldId id="290" r:id="rId5"/>
    <p:sldId id="338" r:id="rId6"/>
    <p:sldId id="339" r:id="rId7"/>
    <p:sldId id="340" r:id="rId8"/>
    <p:sldId id="300" r:id="rId9"/>
    <p:sldId id="335" r:id="rId10"/>
    <p:sldId id="336" r:id="rId11"/>
    <p:sldId id="302" r:id="rId12"/>
    <p:sldId id="304" r:id="rId13"/>
    <p:sldId id="322" r:id="rId14"/>
    <p:sldId id="337" r:id="rId15"/>
    <p:sldId id="321" r:id="rId16"/>
    <p:sldId id="270" r:id="rId17"/>
    <p:sldId id="327" r:id="rId18"/>
    <p:sldId id="328" r:id="rId19"/>
    <p:sldId id="330" r:id="rId20"/>
    <p:sldId id="332" r:id="rId21"/>
    <p:sldId id="318" r:id="rId22"/>
    <p:sldId id="307" r:id="rId23"/>
    <p:sldId id="308" r:id="rId24"/>
    <p:sldId id="317" r:id="rId25"/>
    <p:sldId id="295" r:id="rId26"/>
    <p:sldId id="319" r:id="rId27"/>
    <p:sldId id="314" r:id="rId28"/>
    <p:sldId id="33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2364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737C1-B3E0-4FB5-94CF-BEAA464FE478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AC6C-93FB-4E20-B85F-FA63B0C32D6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4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http://gs.statcounter.com/#social_media-ww-monthly-200912-201011</a:t>
            </a:r>
          </a:p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AC6C-93FB-4E20-B85F-FA63B0C32D6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http://mediamaxweb.com/?page_id=83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AC6C-93FB-4E20-B85F-FA63B0C32D6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AC6C-93FB-4E20-B85F-FA63B0C32D6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60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AC6C-93FB-4E20-B85F-FA63B0C32D6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6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3CEF-FF69-429C-81BC-595D5477B660}" type="datetime2">
              <a:rPr lang="da-DK" smtClean="0"/>
              <a:t>6. februar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734F-3278-4656-97A7-663478EE09FD}" type="datetime2">
              <a:rPr lang="da-DK" smtClean="0"/>
              <a:t>6. februar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305D-56E2-47BF-85DA-727348410DE3}" type="datetime2">
              <a:rPr lang="da-DK" smtClean="0"/>
              <a:t>6. februar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45D2-533E-48BD-8512-F4E71A8530C3}" type="datetime2">
              <a:rPr lang="da-DK" smtClean="0"/>
              <a:t>6. februar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F4D6-0A26-41C3-9E77-EE5A2D8974C0}" type="datetime2">
              <a:rPr lang="da-DK" smtClean="0"/>
              <a:t>6. februar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8920-E31A-49C6-9EAF-E2A40067D3B4}" type="datetime2">
              <a:rPr lang="da-DK" smtClean="0"/>
              <a:t>6. februar 2018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B6DE-7725-4E99-AAEC-972D61A6F436}" type="datetime2">
              <a:rPr lang="da-DK" smtClean="0"/>
              <a:t>6. februar 2018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15EB-F135-4323-B52B-6F4750AA3869}" type="datetime2">
              <a:rPr lang="da-DK" smtClean="0"/>
              <a:t>6. februar 2018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5699-EC90-4462-B5EA-370020A3DF8E}" type="datetime2">
              <a:rPr lang="da-DK" smtClean="0"/>
              <a:t>6. februar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BE2F-45A5-4DC6-B725-022F6AA53A3B}" type="datetime2">
              <a:rPr lang="da-DK" smtClean="0"/>
              <a:t>6. februar 2018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79F9-A3B5-451B-B1F5-11B503C783FC}" type="datetime2">
              <a:rPr lang="da-DK" smtClean="0"/>
              <a:t>6. februar 2018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A8FDD-F46A-451A-A705-D962B68F486E}" type="datetime2">
              <a:rPr lang="da-DK" smtClean="0"/>
              <a:t>6. februar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Tværmedial kommunikation - intro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etto.dk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aersk.com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Z1st1Vw2k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cebook.com/role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witter.com/realDonaldTrump?t=1&amp;cn=ZmxleGlibGVfcmVjc18y&amp;refsrc=email&amp;iid=2881903103e04538ba3bb9527e4de3cf&amp;uid=280066514&amp;nid=244+27269940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arketcommunity.com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kommunikationsforum.dk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research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crunch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gs.statcounter.com/social-media-stats/desktop-tablet-console/denmark/#monthly-201601-201701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535039"/>
            <a:ext cx="8496944" cy="14700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dirty="0" smtClean="0"/>
              <a:t>Tværmedial Kommunikation 1 </a:t>
            </a:r>
            <a:r>
              <a:rPr lang="da-DK" dirty="0">
                <a:ea typeface="Times New Roman"/>
                <a:cs typeface="Times New Roman"/>
              </a:rPr>
              <a:t/>
            </a:r>
            <a:br>
              <a:rPr lang="da-DK" dirty="0">
                <a:ea typeface="Times New Roman"/>
                <a:cs typeface="Times New Roman"/>
              </a:rPr>
            </a:br>
            <a:r>
              <a:rPr lang="da-DK" dirty="0" smtClean="0">
                <a:ea typeface="Times New Roman"/>
                <a:cs typeface="Times New Roman"/>
              </a:rPr>
              <a:t/>
            </a:r>
            <a:br>
              <a:rPr lang="da-DK" dirty="0" smtClean="0">
                <a:ea typeface="Times New Roman"/>
                <a:cs typeface="Times New Roman"/>
              </a:rPr>
            </a:br>
            <a:r>
              <a:rPr lang="da-DK" sz="3600" dirty="0" smtClean="0"/>
              <a:t>Intro</a:t>
            </a:r>
            <a:r>
              <a:rPr lang="da-DK" sz="3600" dirty="0"/>
              <a:t/>
            </a:r>
            <a:br>
              <a:rPr lang="da-DK" sz="3600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419668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dirty="0" smtClean="0"/>
              <a:t>forår </a:t>
            </a:r>
            <a:r>
              <a:rPr lang="da-DK" dirty="0" smtClean="0"/>
              <a:t>2018</a:t>
            </a:r>
            <a:endParaRPr lang="da-DK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dirty="0" smtClean="0"/>
              <a:t>Pillon - KU</a:t>
            </a:r>
          </a:p>
        </p:txBody>
      </p:sp>
    </p:spTree>
    <p:extLst>
      <p:ext uri="{BB962C8B-B14F-4D97-AF65-F5344CB8AC3E}">
        <p14:creationId xmlns:p14="http://schemas.microsoft.com/office/powerpoint/2010/main" val="33740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5E11-792B-49E9-BCC6-2740911A2143}" type="datetime2">
              <a:rPr lang="da-DK" smtClean="0"/>
              <a:t>6. februar 2018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1619672" y="476672"/>
            <a:ext cx="7416824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Kompetencemål for </a:t>
            </a:r>
            <a:r>
              <a:rPr lang="da-DK" sz="2400" dirty="0" smtClean="0"/>
              <a:t>modulet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Den studerende kan </a:t>
            </a:r>
            <a:endParaRPr lang="da-DK" sz="2400" dirty="0" smtClean="0"/>
          </a:p>
          <a:p>
            <a:r>
              <a:rPr lang="da-DK" sz="2400" dirty="0" smtClean="0">
                <a:solidFill>
                  <a:srgbClr val="FF0000"/>
                </a:solidFill>
              </a:rPr>
              <a:t>udarbejde </a:t>
            </a:r>
            <a:r>
              <a:rPr lang="da-DK" sz="2400" dirty="0">
                <a:solidFill>
                  <a:srgbClr val="FF0000"/>
                </a:solidFill>
              </a:rPr>
              <a:t>en kommunikationsstrategi </a:t>
            </a:r>
            <a:r>
              <a:rPr lang="da-DK" sz="2400" dirty="0"/>
              <a:t>og/eller kommunikationsplan, der integrerer online og offline kommunikation </a:t>
            </a:r>
            <a:endParaRPr lang="da-DK" sz="2400" dirty="0" smtClean="0"/>
          </a:p>
          <a:p>
            <a:r>
              <a:rPr lang="da-DK" sz="2400" dirty="0" smtClean="0">
                <a:solidFill>
                  <a:srgbClr val="FF0000"/>
                </a:solidFill>
              </a:rPr>
              <a:t>undersøge</a:t>
            </a:r>
            <a:r>
              <a:rPr lang="da-DK" sz="2400" dirty="0" smtClean="0"/>
              <a:t> </a:t>
            </a:r>
            <a:r>
              <a:rPr lang="da-DK" sz="2400" dirty="0"/>
              <a:t>mulighederne for og konsekvenserne af </a:t>
            </a:r>
            <a:r>
              <a:rPr lang="da-DK" sz="2400" dirty="0">
                <a:solidFill>
                  <a:srgbClr val="FF0000"/>
                </a:solidFill>
              </a:rPr>
              <a:t>viral kommunikation </a:t>
            </a:r>
            <a:endParaRPr lang="da-DK" sz="2400" dirty="0" smtClean="0">
              <a:solidFill>
                <a:srgbClr val="FF0000"/>
              </a:solidFill>
            </a:endParaRPr>
          </a:p>
          <a:p>
            <a:r>
              <a:rPr lang="da-DK" sz="2400" dirty="0" smtClean="0">
                <a:solidFill>
                  <a:srgbClr val="FF0000"/>
                </a:solidFill>
              </a:rPr>
              <a:t>analysere </a:t>
            </a:r>
            <a:r>
              <a:rPr lang="da-DK" sz="2400" dirty="0">
                <a:solidFill>
                  <a:srgbClr val="FF0000"/>
                </a:solidFill>
              </a:rPr>
              <a:t>netsteders brugervenlighed </a:t>
            </a:r>
            <a:r>
              <a:rPr lang="da-DK" sz="2400" dirty="0"/>
              <a:t>med udgangspunkt i en humanistisk indsigt </a:t>
            </a:r>
            <a:endParaRPr lang="da-DK" sz="2400" dirty="0" smtClean="0"/>
          </a:p>
          <a:p>
            <a:r>
              <a:rPr lang="da-DK" sz="2400" dirty="0" smtClean="0"/>
              <a:t>forholde </a:t>
            </a:r>
            <a:r>
              <a:rPr lang="da-DK" sz="2400" dirty="0"/>
              <a:t>sig kritisk og innovativt til </a:t>
            </a:r>
            <a:r>
              <a:rPr lang="da-DK" sz="2400" dirty="0">
                <a:solidFill>
                  <a:srgbClr val="FF0000"/>
                </a:solidFill>
              </a:rPr>
              <a:t>sociale medier</a:t>
            </a:r>
            <a:r>
              <a:rPr lang="da-DK" sz="2400" dirty="0"/>
              <a:t> </a:t>
            </a:r>
            <a:endParaRPr lang="da-DK" sz="2400" dirty="0" smtClean="0"/>
          </a:p>
          <a:p>
            <a:r>
              <a:rPr lang="da-DK" sz="2400" dirty="0" smtClean="0"/>
              <a:t>bruge </a:t>
            </a:r>
            <a:r>
              <a:rPr lang="da-DK" sz="2400" dirty="0"/>
              <a:t>relevant </a:t>
            </a:r>
            <a:r>
              <a:rPr lang="da-DK" sz="2400" dirty="0" smtClean="0"/>
              <a:t>kommunikationsterminologi </a:t>
            </a:r>
            <a:r>
              <a:rPr lang="da-DK" sz="2400" dirty="0"/>
              <a:t>(samt </a:t>
            </a:r>
            <a:r>
              <a:rPr lang="da-DK" sz="2400" dirty="0">
                <a:solidFill>
                  <a:srgbClr val="FF0000"/>
                </a:solidFill>
              </a:rPr>
              <a:t>marketingsterminologi</a:t>
            </a:r>
            <a:r>
              <a:rPr lang="da-DK" sz="2400" dirty="0" smtClean="0"/>
              <a:t>) </a:t>
            </a:r>
            <a:endParaRPr lang="da-DK" sz="2400" dirty="0"/>
          </a:p>
        </p:txBody>
      </p:sp>
      <p:sp>
        <p:nvSpPr>
          <p:cNvPr id="7" name="Pladsholder til indhold 1"/>
          <p:cNvSpPr txBox="1">
            <a:spLocks/>
          </p:cNvSpPr>
          <p:nvPr/>
        </p:nvSpPr>
        <p:spPr>
          <a:xfrm>
            <a:off x="35496" y="1556792"/>
            <a:ext cx="1584176" cy="3312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/>
              <a:t>Program:</a:t>
            </a:r>
          </a:p>
          <a:p>
            <a:pPr marL="0" indent="0"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/>
              <a:t>Definitioner</a:t>
            </a:r>
          </a:p>
          <a:p>
            <a:pPr marL="0" indent="0">
              <a:buNone/>
            </a:pPr>
            <a:r>
              <a:rPr lang="da-DK" sz="1600" dirty="0" smtClean="0"/>
              <a:t>Aspekter af </a:t>
            </a:r>
            <a:r>
              <a:rPr lang="da-DK" sz="1600" dirty="0"/>
              <a:t>TmK</a:t>
            </a:r>
          </a:p>
          <a:p>
            <a:pPr marL="0" indent="0">
              <a:buNone/>
            </a:pPr>
            <a:r>
              <a:rPr lang="da-DK" sz="1600" dirty="0" smtClean="0">
                <a:solidFill>
                  <a:srgbClr val="FF0000"/>
                </a:solidFill>
              </a:rPr>
              <a:t>Studieordninger</a:t>
            </a:r>
            <a:endParaRPr lang="da-DK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a-DK" sz="1600" dirty="0"/>
              <a:t>Eksamen  </a:t>
            </a:r>
          </a:p>
          <a:p>
            <a:pPr marL="0" indent="0">
              <a:buNone/>
            </a:pPr>
            <a:r>
              <a:rPr lang="da-DK" sz="1600" dirty="0" smtClean="0"/>
              <a:t>Kommunikations planen </a:t>
            </a:r>
            <a:endParaRPr lang="da-DK" sz="1600" dirty="0"/>
          </a:p>
          <a:p>
            <a:pPr marL="0" indent="0">
              <a:buNone/>
            </a:pPr>
            <a:r>
              <a:rPr lang="da-DK" sz="1600" dirty="0"/>
              <a:t>Trends i tiden til tiden</a:t>
            </a:r>
          </a:p>
          <a:p>
            <a:pPr marL="0" indent="0">
              <a:buNone/>
            </a:pPr>
            <a:r>
              <a:rPr lang="da-DK" sz="1600" dirty="0" smtClean="0"/>
              <a:t>Gruppeopgave</a:t>
            </a:r>
            <a:endParaRPr lang="da-DK" sz="16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77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B2E1-8380-4C17-A95A-8CF974573813}" type="datetime2">
              <a:rPr lang="da-DK" smtClean="0"/>
              <a:t>6. februar 2018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1619672" y="620688"/>
            <a:ext cx="7524328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dirty="0"/>
              <a:t>Faglige </a:t>
            </a:r>
            <a:r>
              <a:rPr lang="da-DK" sz="2400" dirty="0" smtClean="0"/>
              <a:t>mål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Eksaminanden kan</a:t>
            </a:r>
          </a:p>
          <a:p>
            <a:r>
              <a:rPr lang="da-DK" sz="2400" dirty="0" smtClean="0">
                <a:solidFill>
                  <a:srgbClr val="FF0000"/>
                </a:solidFill>
              </a:rPr>
              <a:t>analysere</a:t>
            </a:r>
            <a:r>
              <a:rPr lang="da-DK" sz="2400" dirty="0" smtClean="0"/>
              <a:t> </a:t>
            </a:r>
            <a:r>
              <a:rPr lang="da-DK" sz="2400" dirty="0"/>
              <a:t>netsteder og anden </a:t>
            </a:r>
            <a:r>
              <a:rPr lang="da-DK" sz="2400" dirty="0">
                <a:solidFill>
                  <a:srgbClr val="FF0000"/>
                </a:solidFill>
              </a:rPr>
              <a:t>digital kommunikation </a:t>
            </a:r>
            <a:endParaRPr lang="da-DK" sz="2400" dirty="0" smtClean="0">
              <a:solidFill>
                <a:srgbClr val="FF0000"/>
              </a:solidFill>
            </a:endParaRPr>
          </a:p>
          <a:p>
            <a:r>
              <a:rPr lang="da-DK" sz="2400" dirty="0" smtClean="0">
                <a:solidFill>
                  <a:srgbClr val="FF0000"/>
                </a:solidFill>
              </a:rPr>
              <a:t>bidrage </a:t>
            </a:r>
            <a:r>
              <a:rPr lang="da-DK" sz="2400" dirty="0">
                <a:solidFill>
                  <a:srgbClr val="FF0000"/>
                </a:solidFill>
              </a:rPr>
              <a:t>til at udarbejde og argumentere </a:t>
            </a:r>
            <a:r>
              <a:rPr lang="da-DK" sz="2400" dirty="0"/>
              <a:t>for forslag til nye og/eller forbedrede </a:t>
            </a:r>
            <a:r>
              <a:rPr lang="da-DK" sz="2400" dirty="0">
                <a:solidFill>
                  <a:srgbClr val="FF0000"/>
                </a:solidFill>
              </a:rPr>
              <a:t>kommunikationstiltag </a:t>
            </a:r>
            <a:r>
              <a:rPr lang="da-DK" sz="2400" i="1" dirty="0" smtClean="0">
                <a:solidFill>
                  <a:srgbClr val="FF0000"/>
                </a:solidFill>
              </a:rPr>
              <a:t>(online og offline)</a:t>
            </a:r>
            <a:endParaRPr lang="da-DK" sz="2400" i="1" dirty="0" smtClean="0">
              <a:solidFill>
                <a:srgbClr val="FF0000"/>
              </a:solidFill>
            </a:endParaRPr>
          </a:p>
          <a:p>
            <a:r>
              <a:rPr lang="da-DK" sz="2400" dirty="0" smtClean="0">
                <a:solidFill>
                  <a:srgbClr val="FF0000"/>
                </a:solidFill>
              </a:rPr>
              <a:t>bidrage</a:t>
            </a:r>
            <a:r>
              <a:rPr lang="da-DK" sz="2400" dirty="0" smtClean="0"/>
              <a:t> </a:t>
            </a:r>
            <a:r>
              <a:rPr lang="da-DK" sz="2400" dirty="0"/>
              <a:t>til en virksomheds, organisations eller institutions </a:t>
            </a:r>
            <a:r>
              <a:rPr lang="da-DK" sz="2400" dirty="0">
                <a:solidFill>
                  <a:srgbClr val="FF0000"/>
                </a:solidFill>
              </a:rPr>
              <a:t>kommunikationsstrategi</a:t>
            </a:r>
            <a:r>
              <a:rPr lang="da-DK" sz="2400" dirty="0"/>
              <a:t> eller kommunikationsplan med inddragelse af den for humanisten karakteristiske kulturelle og analytiske tilgang </a:t>
            </a:r>
            <a:endParaRPr lang="da-DK" sz="2400" dirty="0" smtClean="0"/>
          </a:p>
          <a:p>
            <a:r>
              <a:rPr lang="da-DK" sz="2400" dirty="0" smtClean="0">
                <a:solidFill>
                  <a:srgbClr val="FF0000"/>
                </a:solidFill>
              </a:rPr>
              <a:t>udpege</a:t>
            </a:r>
            <a:r>
              <a:rPr lang="da-DK" sz="2400" dirty="0" smtClean="0"/>
              <a:t> </a:t>
            </a:r>
            <a:r>
              <a:rPr lang="da-DK" sz="2400" dirty="0"/>
              <a:t>relevante sociale medier</a:t>
            </a:r>
          </a:p>
        </p:txBody>
      </p:sp>
      <p:sp>
        <p:nvSpPr>
          <p:cNvPr id="7" name="Pladsholder til indhold 1"/>
          <p:cNvSpPr txBox="1">
            <a:spLocks/>
          </p:cNvSpPr>
          <p:nvPr/>
        </p:nvSpPr>
        <p:spPr>
          <a:xfrm>
            <a:off x="35496" y="1556792"/>
            <a:ext cx="1584176" cy="3312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/>
              <a:t>Program:</a:t>
            </a:r>
          </a:p>
          <a:p>
            <a:pPr marL="0" indent="0"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/>
              <a:t>Definitioner</a:t>
            </a:r>
          </a:p>
          <a:p>
            <a:pPr marL="0" indent="0">
              <a:buNone/>
            </a:pPr>
            <a:r>
              <a:rPr lang="da-DK" sz="1600" dirty="0" smtClean="0"/>
              <a:t>Aspekter af </a:t>
            </a:r>
            <a:r>
              <a:rPr lang="da-DK" sz="1600" dirty="0"/>
              <a:t>TmK</a:t>
            </a:r>
          </a:p>
          <a:p>
            <a:pPr marL="0" indent="0">
              <a:buNone/>
            </a:pPr>
            <a:r>
              <a:rPr lang="da-DK" sz="1600" dirty="0" smtClean="0">
                <a:solidFill>
                  <a:srgbClr val="FF0000"/>
                </a:solidFill>
              </a:rPr>
              <a:t>Studieordninger</a:t>
            </a:r>
            <a:endParaRPr lang="da-DK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a-DK" sz="1600" dirty="0"/>
              <a:t>Eksamen  </a:t>
            </a:r>
          </a:p>
          <a:p>
            <a:pPr marL="0" indent="0">
              <a:buNone/>
            </a:pPr>
            <a:r>
              <a:rPr lang="da-DK" sz="1600" dirty="0" smtClean="0"/>
              <a:t>Kommunikations planen </a:t>
            </a:r>
            <a:endParaRPr lang="da-DK" sz="1600" dirty="0"/>
          </a:p>
          <a:p>
            <a:pPr marL="0" indent="0">
              <a:buNone/>
            </a:pPr>
            <a:r>
              <a:rPr lang="da-DK" sz="1600" dirty="0"/>
              <a:t>Trends i tiden til tiden</a:t>
            </a:r>
          </a:p>
          <a:p>
            <a:pPr marL="0" indent="0">
              <a:buNone/>
            </a:pPr>
            <a:r>
              <a:rPr lang="da-DK" sz="1600" dirty="0" smtClean="0"/>
              <a:t>Gruppeopgave</a:t>
            </a:r>
            <a:endParaRPr lang="da-DK" sz="16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779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F27B-D1D2-4BE7-9929-A9AC7C1B7757}" type="datetime2">
              <a:rPr lang="da-DK" smtClean="0"/>
              <a:t>6. februar 2018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2051720" y="476672"/>
            <a:ext cx="6984776" cy="6624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i="1" dirty="0" smtClean="0"/>
              <a:t>Pensum</a:t>
            </a:r>
          </a:p>
          <a:p>
            <a:pPr marL="0" indent="0">
              <a:buNone/>
            </a:pPr>
            <a:r>
              <a:rPr lang="da-DK" sz="2400" i="1" dirty="0"/>
              <a:t>Den studerende opgiver 500 normalsider faglitteratur. Opgivelserne kan være på dansk og/eller engelsk. Efter aftale med underviseren kan andre sprog inddrages. Pensum skal godkendes af </a:t>
            </a:r>
            <a:r>
              <a:rPr lang="da-DK" sz="2400" i="1" dirty="0" smtClean="0"/>
              <a:t>underviser</a:t>
            </a:r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Prøvebestemmelser</a:t>
            </a:r>
            <a:endParaRPr lang="da-DK" sz="2400" dirty="0"/>
          </a:p>
          <a:p>
            <a:pPr marL="0" indent="0">
              <a:buNone/>
            </a:pPr>
            <a:r>
              <a:rPr lang="da-DK" sz="2400" dirty="0" smtClean="0"/>
              <a:t>Omfang</a:t>
            </a:r>
            <a:r>
              <a:rPr lang="da-DK" sz="2400" dirty="0"/>
              <a:t>: 30 min., hvoraf højst 10 min. til eksaminandens sagsfremstilling og højst 20 min. til dialog mellem eksaminator og eksaminand inkl. eksaminatorernes votering. Der gives ingen forberedelsestid. </a:t>
            </a:r>
            <a:r>
              <a:rPr lang="da-DK" sz="2400" dirty="0">
                <a:solidFill>
                  <a:srgbClr val="FF0000"/>
                </a:solidFill>
              </a:rPr>
              <a:t>Materialet består af en synopsis på 3-5 normalsider, 5-6 normalsider ved 2 studerende og 6-7 normalsider ved 3 studerende</a:t>
            </a:r>
            <a:endParaRPr lang="da-DK" sz="2400" dirty="0" smtClean="0">
              <a:solidFill>
                <a:srgbClr val="FF0000"/>
              </a:solidFill>
            </a:endParaRPr>
          </a:p>
        </p:txBody>
      </p:sp>
      <p:sp>
        <p:nvSpPr>
          <p:cNvPr id="7" name="Pladsholder til indhold 1"/>
          <p:cNvSpPr txBox="1">
            <a:spLocks/>
          </p:cNvSpPr>
          <p:nvPr/>
        </p:nvSpPr>
        <p:spPr>
          <a:xfrm>
            <a:off x="35496" y="1556792"/>
            <a:ext cx="1584176" cy="3312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/>
              <a:t>Program:</a:t>
            </a:r>
          </a:p>
          <a:p>
            <a:pPr marL="0" indent="0"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/>
              <a:t>Definitioner</a:t>
            </a:r>
          </a:p>
          <a:p>
            <a:pPr marL="0" indent="0">
              <a:buNone/>
            </a:pPr>
            <a:r>
              <a:rPr lang="da-DK" sz="1600" dirty="0" smtClean="0"/>
              <a:t>Aspekter af </a:t>
            </a:r>
            <a:r>
              <a:rPr lang="da-DK" sz="1600" dirty="0"/>
              <a:t>TmK</a:t>
            </a:r>
          </a:p>
          <a:p>
            <a:pPr marL="0" indent="0">
              <a:buNone/>
            </a:pPr>
            <a:r>
              <a:rPr lang="da-DK" sz="1600" dirty="0" smtClean="0"/>
              <a:t>Studieordninger</a:t>
            </a:r>
            <a:endParaRPr lang="da-DK" sz="1600" dirty="0"/>
          </a:p>
          <a:p>
            <a:pPr marL="0" indent="0">
              <a:buNone/>
            </a:pPr>
            <a:r>
              <a:rPr lang="da-DK" sz="1600" dirty="0">
                <a:solidFill>
                  <a:srgbClr val="FF0000"/>
                </a:solidFill>
              </a:rPr>
              <a:t>Eksamen  </a:t>
            </a:r>
          </a:p>
          <a:p>
            <a:pPr marL="0" indent="0">
              <a:buNone/>
            </a:pPr>
            <a:r>
              <a:rPr lang="da-DK" sz="1600" dirty="0" smtClean="0"/>
              <a:t>Kommunikations planen </a:t>
            </a:r>
            <a:endParaRPr lang="da-DK" sz="1600" dirty="0"/>
          </a:p>
          <a:p>
            <a:pPr marL="0" indent="0">
              <a:buNone/>
            </a:pPr>
            <a:r>
              <a:rPr lang="da-DK" sz="1600" dirty="0"/>
              <a:t>Trends i tiden til tiden</a:t>
            </a:r>
          </a:p>
          <a:p>
            <a:pPr marL="0" indent="0">
              <a:buNone/>
            </a:pPr>
            <a:r>
              <a:rPr lang="da-DK" sz="1600" dirty="0" smtClean="0"/>
              <a:t>Gruppeopgave</a:t>
            </a:r>
            <a:endParaRPr lang="da-DK" sz="16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54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D2B71-BCA8-4384-91B8-AC1FC873A4C2}" type="datetime2">
              <a:rPr lang="da-DK" smtClean="0"/>
              <a:t>6. februar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Tværmedial kommunikation - intro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1149-3732-4DE6-B6EF-4D84A20E43B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9080" y="-27384"/>
            <a:ext cx="15497944" cy="968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0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A69B2-D9FF-4BE7-9271-5D2644024124}" type="datetime2">
              <a:rPr lang="da-DK" smtClean="0"/>
              <a:t>6. februar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Tværmedial kommunikation - intro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1149-3732-4DE6-B6EF-4D84A20E43B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4" r="1350" b="4599"/>
          <a:stretch/>
        </p:blipFill>
        <p:spPr bwMode="auto">
          <a:xfrm>
            <a:off x="-1" y="836712"/>
            <a:ext cx="9144001" cy="496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5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EF736B-A0EA-4869-B17E-C70745D04CDE}" type="datetime2">
              <a:rPr lang="da-DK" smtClean="0"/>
              <a:t>6. februar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Tværmedial kommunikation - intro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1149-3732-4DE6-B6EF-4D84A20E43B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8995" r="5815" b="7836"/>
          <a:stretch/>
        </p:blipFill>
        <p:spPr bwMode="auto">
          <a:xfrm>
            <a:off x="0" y="865414"/>
            <a:ext cx="9171709" cy="508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9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65FB-6184-412F-AAF5-A4D9C796CFF3}" type="datetime2">
              <a:rPr lang="da-DK" smtClean="0"/>
              <a:t>6. februar 2018</a:t>
            </a:fld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/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1259" y="-1236013"/>
            <a:ext cx="16002000" cy="96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775A-CF2A-4F27-A93B-C0FD7BEFC885}" type="datetime2">
              <a:rPr lang="da-DK" smtClean="0"/>
              <a:t>6. februar 2018</a:t>
            </a:fld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908916"/>
            <a:ext cx="14833648" cy="891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274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A641-50C4-419E-87DD-F19F9E1B662D}" type="datetime2">
              <a:rPr lang="da-DK" smtClean="0"/>
              <a:t>6. februar 2018</a:t>
            </a:fld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675456"/>
            <a:ext cx="12935772" cy="77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904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755" y="906214"/>
            <a:ext cx="10073307" cy="47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1003-2795-4E76-A27E-20844141AEF4}" type="datetime2">
              <a:rPr lang="da-DK" smtClean="0"/>
              <a:t>6. februar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3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C44D-DDA5-44DC-8A3B-4D111BA49EAB}" type="datetime2">
              <a:rPr lang="da-DK" smtClean="0"/>
              <a:t>6. februar 2018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Tværmedial </a:t>
            </a:r>
            <a:r>
              <a:rPr lang="en-US" dirty="0" err="1" smtClean="0"/>
              <a:t>kommunikation</a:t>
            </a:r>
            <a:r>
              <a:rPr lang="en-US" dirty="0" smtClean="0"/>
              <a:t> - intro</a:t>
            </a:r>
            <a:endParaRPr lang="en-US" dirty="0"/>
          </a:p>
        </p:txBody>
      </p:sp>
      <p:sp>
        <p:nvSpPr>
          <p:cNvPr id="7" name="Pladsholder til indhold 1"/>
          <p:cNvSpPr txBox="1">
            <a:spLocks/>
          </p:cNvSpPr>
          <p:nvPr/>
        </p:nvSpPr>
        <p:spPr>
          <a:xfrm>
            <a:off x="35496" y="1556792"/>
            <a:ext cx="1656184" cy="3312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/>
              <a:t>Program:</a:t>
            </a:r>
          </a:p>
          <a:p>
            <a:pPr marL="0" indent="0"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/>
              <a:t>Definitioner</a:t>
            </a:r>
          </a:p>
          <a:p>
            <a:pPr marL="0" indent="0">
              <a:buNone/>
            </a:pPr>
            <a:r>
              <a:rPr lang="da-DK" sz="1600" dirty="0" smtClean="0"/>
              <a:t>Aspekter af </a:t>
            </a:r>
            <a:r>
              <a:rPr lang="da-DK" sz="1600" dirty="0"/>
              <a:t>TmK</a:t>
            </a:r>
          </a:p>
          <a:p>
            <a:pPr marL="0" indent="0">
              <a:buNone/>
            </a:pPr>
            <a:r>
              <a:rPr lang="da-DK" sz="1600" dirty="0" smtClean="0"/>
              <a:t>Studieordninger</a:t>
            </a:r>
            <a:endParaRPr lang="da-DK" sz="1600" dirty="0"/>
          </a:p>
          <a:p>
            <a:pPr marL="0" indent="0">
              <a:buNone/>
            </a:pPr>
            <a:r>
              <a:rPr lang="da-DK" sz="1600" dirty="0"/>
              <a:t>Eksamen  </a:t>
            </a:r>
          </a:p>
          <a:p>
            <a:pPr marL="0" indent="0">
              <a:buNone/>
            </a:pPr>
            <a:r>
              <a:rPr lang="da-DK" sz="1600" dirty="0" smtClean="0"/>
              <a:t>Kommunikations-planen </a:t>
            </a:r>
            <a:endParaRPr lang="da-DK" sz="1600" dirty="0"/>
          </a:p>
          <a:p>
            <a:pPr marL="0" indent="0">
              <a:buNone/>
            </a:pPr>
            <a:r>
              <a:rPr lang="da-DK" sz="1600" dirty="0" smtClean="0"/>
              <a:t>Trends i tiden til tiden</a:t>
            </a:r>
            <a:endParaRPr lang="da-DK" sz="1600" dirty="0"/>
          </a:p>
          <a:p>
            <a:pPr marL="0" indent="0">
              <a:buNone/>
            </a:pPr>
            <a:r>
              <a:rPr lang="da-DK" sz="1600" dirty="0"/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93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6221"/>
            <a:ext cx="9109018" cy="636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38CD-45FC-43F9-88E3-988F4D65CF96}" type="datetime2">
              <a:rPr lang="da-DK" smtClean="0"/>
              <a:t>6. februar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619672" y="311972"/>
            <a:ext cx="7416824" cy="6429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dirty="0" smtClean="0">
                <a:solidFill>
                  <a:srgbClr val="FF0000"/>
                </a:solidFill>
              </a:rPr>
              <a:t>‘Synopsis’</a:t>
            </a:r>
          </a:p>
          <a:p>
            <a:r>
              <a:rPr lang="da-DK" sz="2400" dirty="0" smtClean="0">
                <a:solidFill>
                  <a:srgbClr val="FF0000"/>
                </a:solidFill>
              </a:rPr>
              <a:t>kort </a:t>
            </a:r>
            <a:r>
              <a:rPr lang="da-DK" sz="2400" dirty="0">
                <a:solidFill>
                  <a:srgbClr val="FF0000"/>
                </a:solidFill>
              </a:rPr>
              <a:t>redegørelse for projektets </a:t>
            </a:r>
            <a:r>
              <a:rPr lang="da-DK" sz="2400" dirty="0" smtClean="0">
                <a:solidFill>
                  <a:srgbClr val="FF0000"/>
                </a:solidFill>
              </a:rPr>
              <a:t>baggrund</a:t>
            </a:r>
          </a:p>
          <a:p>
            <a:r>
              <a:rPr lang="da-DK" sz="2400" dirty="0" smtClean="0">
                <a:solidFill>
                  <a:srgbClr val="FF0000"/>
                </a:solidFill>
              </a:rPr>
              <a:t>kort </a:t>
            </a:r>
            <a:r>
              <a:rPr lang="da-DK" sz="2400" dirty="0">
                <a:solidFill>
                  <a:srgbClr val="FF0000"/>
                </a:solidFill>
              </a:rPr>
              <a:t>redegørelse for anvendte teorier og metoder</a:t>
            </a:r>
          </a:p>
          <a:p>
            <a:r>
              <a:rPr lang="da-DK" sz="2400" dirty="0">
                <a:solidFill>
                  <a:srgbClr val="FF0000"/>
                </a:solidFill>
              </a:rPr>
              <a:t>problemformulering (strategi eller kampagne</a:t>
            </a:r>
            <a:r>
              <a:rPr lang="da-DK" sz="2400" dirty="0" smtClean="0">
                <a:solidFill>
                  <a:srgbClr val="FF0000"/>
                </a:solidFill>
              </a:rPr>
              <a:t>)</a:t>
            </a:r>
            <a:endParaRPr lang="da-DK" sz="2400" dirty="0" smtClean="0"/>
          </a:p>
          <a:p>
            <a:pPr>
              <a:buNone/>
            </a:pPr>
            <a:r>
              <a:rPr lang="da-DK" sz="2400" dirty="0" smtClean="0"/>
              <a:t>Kommunikationsplanen </a:t>
            </a:r>
            <a:r>
              <a:rPr lang="da-DK" sz="2400" dirty="0" smtClean="0">
                <a:solidFill>
                  <a:srgbClr val="FF0000"/>
                </a:solidFill>
              </a:rPr>
              <a:t>kan</a:t>
            </a:r>
            <a:r>
              <a:rPr lang="da-DK" sz="2400" dirty="0" smtClean="0"/>
              <a:t> bestå af bl.a. </a:t>
            </a:r>
          </a:p>
          <a:p>
            <a:r>
              <a:rPr lang="da-DK" sz="2400" dirty="0" smtClean="0"/>
              <a:t>præsentation </a:t>
            </a:r>
            <a:r>
              <a:rPr lang="da-DK" sz="2400" dirty="0"/>
              <a:t>af virksomheden situation - indkredsning af den relevante </a:t>
            </a:r>
            <a:r>
              <a:rPr lang="da-DK" sz="2400" dirty="0" smtClean="0"/>
              <a:t>problemstilling bl.a. identitet/image</a:t>
            </a:r>
          </a:p>
          <a:p>
            <a:pPr lvl="0"/>
            <a:r>
              <a:rPr lang="da-DK" sz="2400" dirty="0"/>
              <a:t>angivelse af målgruppe(r) </a:t>
            </a:r>
          </a:p>
          <a:p>
            <a:pPr lvl="0"/>
            <a:r>
              <a:rPr lang="da-DK" sz="2400" dirty="0" smtClean="0"/>
              <a:t>markeds- </a:t>
            </a:r>
            <a:r>
              <a:rPr lang="da-DK" sz="2400" dirty="0"/>
              <a:t>og </a:t>
            </a:r>
            <a:r>
              <a:rPr lang="da-DK" sz="2400" dirty="0" smtClean="0"/>
              <a:t>kommunikationsmål</a:t>
            </a:r>
          </a:p>
          <a:p>
            <a:pPr lvl="0"/>
            <a:r>
              <a:rPr lang="da-DK" sz="2400" dirty="0" smtClean="0"/>
              <a:t>beskrivelse </a:t>
            </a:r>
            <a:r>
              <a:rPr lang="da-DK" sz="2400" dirty="0"/>
              <a:t>af virksomhedens ny kommunikationsstrategi og/eller kampagne inkl</a:t>
            </a:r>
            <a:r>
              <a:rPr lang="da-DK" sz="2400" dirty="0" smtClean="0"/>
              <a:t>. budskab, </a:t>
            </a:r>
            <a:r>
              <a:rPr lang="da-DK" sz="2400" dirty="0" smtClean="0"/>
              <a:t>promotionmiks</a:t>
            </a:r>
            <a:r>
              <a:rPr lang="da-DK" sz="2400" dirty="0"/>
              <a:t> </a:t>
            </a:r>
            <a:r>
              <a:rPr lang="da-DK" sz="2400" dirty="0" smtClean="0"/>
              <a:t>m.m.</a:t>
            </a:r>
            <a:endParaRPr lang="da-DK" sz="2400" dirty="0" smtClean="0"/>
          </a:p>
          <a:p>
            <a:pPr lvl="0"/>
            <a:r>
              <a:rPr lang="da-DK" sz="2400" dirty="0" smtClean="0"/>
              <a:t>tidsplan </a:t>
            </a:r>
          </a:p>
          <a:p>
            <a:pPr lvl="0"/>
            <a:r>
              <a:rPr lang="da-DK" sz="2400" dirty="0" smtClean="0"/>
              <a:t>overordnet </a:t>
            </a:r>
            <a:r>
              <a:rPr lang="da-DK" sz="2400" dirty="0"/>
              <a:t>budget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362B-D3E9-4461-8CEA-02E65F60EEBA}" type="datetime2">
              <a:rPr lang="da-DK" smtClean="0"/>
              <a:t>6. februar 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Tværmedial </a:t>
            </a:r>
            <a:r>
              <a:rPr lang="en-US" dirty="0" err="1" smtClean="0"/>
              <a:t>kommunikation</a:t>
            </a:r>
            <a:r>
              <a:rPr lang="en-US" dirty="0" smtClean="0"/>
              <a:t> - intro</a:t>
            </a:r>
            <a:endParaRPr lang="en-US" dirty="0"/>
          </a:p>
        </p:txBody>
      </p:sp>
      <p:sp>
        <p:nvSpPr>
          <p:cNvPr id="8" name="Pladsholder til indhold 1"/>
          <p:cNvSpPr txBox="1">
            <a:spLocks/>
          </p:cNvSpPr>
          <p:nvPr/>
        </p:nvSpPr>
        <p:spPr>
          <a:xfrm>
            <a:off x="35496" y="1556792"/>
            <a:ext cx="1584176" cy="3312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/>
              <a:t>Program:</a:t>
            </a:r>
          </a:p>
          <a:p>
            <a:pPr marL="0" indent="0"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/>
              <a:t>Definitioner</a:t>
            </a:r>
          </a:p>
          <a:p>
            <a:pPr marL="0" indent="0">
              <a:buNone/>
            </a:pPr>
            <a:r>
              <a:rPr lang="da-DK" sz="1600" dirty="0" smtClean="0"/>
              <a:t>Aspekter af </a:t>
            </a:r>
            <a:r>
              <a:rPr lang="da-DK" sz="1600" dirty="0"/>
              <a:t>TmK</a:t>
            </a:r>
          </a:p>
          <a:p>
            <a:pPr marL="0" indent="0">
              <a:buNone/>
            </a:pPr>
            <a:r>
              <a:rPr lang="da-DK" sz="1600" dirty="0" smtClean="0"/>
              <a:t>Studieordninger</a:t>
            </a:r>
            <a:endParaRPr lang="da-DK" sz="1600" dirty="0"/>
          </a:p>
          <a:p>
            <a:pPr marL="0" indent="0">
              <a:buNone/>
            </a:pPr>
            <a:r>
              <a:rPr lang="da-DK" sz="1600" dirty="0"/>
              <a:t>Eksamen  </a:t>
            </a:r>
          </a:p>
          <a:p>
            <a:pPr marL="0" indent="0">
              <a:buNone/>
            </a:pPr>
            <a:r>
              <a:rPr lang="da-DK" sz="1600" dirty="0" smtClean="0">
                <a:solidFill>
                  <a:srgbClr val="FF0000"/>
                </a:solidFill>
              </a:rPr>
              <a:t>Kommunikations planen </a:t>
            </a:r>
            <a:endParaRPr lang="da-DK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a-DK" sz="1600" dirty="0"/>
              <a:t>Trends i tiden til tiden</a:t>
            </a:r>
          </a:p>
          <a:p>
            <a:pPr marL="0" indent="0">
              <a:buNone/>
            </a:pPr>
            <a:r>
              <a:rPr lang="da-DK" sz="1600" dirty="0" smtClean="0"/>
              <a:t>Gruppeopgave</a:t>
            </a:r>
            <a:endParaRPr lang="da-DK" sz="16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29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1DD7-2F04-47AD-8111-4CE89AA32ABC}" type="datetime2">
              <a:rPr lang="da-DK" smtClean="0"/>
              <a:t>6. februar 2018</a:t>
            </a:fld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/>
          </a:p>
        </p:txBody>
      </p:sp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4136" y="-67571"/>
            <a:ext cx="11700792" cy="731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1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0A1F-68E3-476E-B9CA-8FEEFD429F6A}" type="datetime2">
              <a:rPr lang="da-DK" smtClean="0"/>
              <a:t>6. februar 2018</a:t>
            </a:fld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/>
          </a:p>
        </p:txBody>
      </p:sp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45" y="12058"/>
            <a:ext cx="11458173" cy="716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0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AE8F-B920-4849-8B0E-F99E181B6E86}" type="datetime2">
              <a:rPr lang="da-DK" smtClean="0"/>
              <a:t>6. februar 2018</a:t>
            </a:fld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/>
          </a:p>
        </p:txBody>
      </p:sp>
      <p:pic>
        <p:nvPicPr>
          <p:cNvPr id="9218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" b="4507"/>
          <a:stretch/>
        </p:blipFill>
        <p:spPr bwMode="auto">
          <a:xfrm>
            <a:off x="-1769927" y="-315416"/>
            <a:ext cx="12896958" cy="7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41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B53D-A708-4649-A5CD-74A8809E3DA2}" type="datetime2">
              <a:rPr lang="da-DK" smtClean="0"/>
              <a:t>6. februar 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/>
          </a:p>
        </p:txBody>
      </p:sp>
      <p:pic>
        <p:nvPicPr>
          <p:cNvPr id="1024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942" y="-243408"/>
            <a:ext cx="12575734" cy="756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8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4CBC-8B32-4FB6-9409-582EBE7A9724}" type="datetime2">
              <a:rPr lang="da-DK" smtClean="0"/>
              <a:t>6. februar 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/>
          </a:p>
        </p:txBody>
      </p:sp>
      <p:pic>
        <p:nvPicPr>
          <p:cNvPr id="1126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527" y="-432048"/>
            <a:ext cx="11932019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9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17C1-249A-4FFB-81C5-1679570897AF}" type="datetime2">
              <a:rPr lang="da-DK" smtClean="0"/>
              <a:t>6. februar 2018</a:t>
            </a:fld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/>
          </a:p>
        </p:txBody>
      </p:sp>
      <p:pic>
        <p:nvPicPr>
          <p:cNvPr id="1229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531440"/>
            <a:ext cx="12817424" cy="770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8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383980"/>
            <a:ext cx="6984776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800" dirty="0" smtClean="0"/>
              <a:t>Gruppeopgave</a:t>
            </a:r>
          </a:p>
          <a:p>
            <a:pPr>
              <a:buNone/>
            </a:pPr>
            <a:r>
              <a:rPr lang="da-DK" sz="2800" dirty="0" smtClean="0"/>
              <a:t>Argumentér for og bliv enige om de tre vigtigste trends for </a:t>
            </a:r>
            <a:r>
              <a:rPr lang="da-DK" sz="2800" dirty="0" smtClean="0"/>
              <a:t>2018 generelt</a:t>
            </a:r>
          </a:p>
          <a:p>
            <a:pPr>
              <a:buNone/>
            </a:pPr>
            <a:endParaRPr lang="da-DK" sz="2800" dirty="0" smtClean="0"/>
          </a:p>
          <a:p>
            <a:pPr>
              <a:buNone/>
            </a:pPr>
            <a:endParaRPr lang="da-DK" sz="2800" dirty="0"/>
          </a:p>
          <a:p>
            <a:pPr>
              <a:buNone/>
            </a:pPr>
            <a:endParaRPr lang="da-DK" sz="2800" dirty="0" smtClean="0"/>
          </a:p>
          <a:p>
            <a:pPr>
              <a:buNone/>
            </a:pPr>
            <a:r>
              <a:rPr lang="da-DK" sz="2800" dirty="0" smtClean="0"/>
              <a:t>…og hvad kommunikation angår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ACF2-9E50-43A3-9E56-25DC23894F0D}" type="datetime2">
              <a:rPr lang="da-DK" smtClean="0"/>
              <a:t>6. februar 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/>
          </a:p>
        </p:txBody>
      </p:sp>
      <p:sp>
        <p:nvSpPr>
          <p:cNvPr id="8" name="Pladsholder til indhold 1"/>
          <p:cNvSpPr txBox="1">
            <a:spLocks/>
          </p:cNvSpPr>
          <p:nvPr/>
        </p:nvSpPr>
        <p:spPr>
          <a:xfrm>
            <a:off x="35496" y="1556792"/>
            <a:ext cx="1584176" cy="3312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/>
              <a:t>Program:</a:t>
            </a:r>
          </a:p>
          <a:p>
            <a:pPr marL="0" indent="0"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/>
              <a:t>Definitioner</a:t>
            </a:r>
          </a:p>
          <a:p>
            <a:pPr marL="0" indent="0">
              <a:buNone/>
            </a:pPr>
            <a:r>
              <a:rPr lang="da-DK" sz="1600" dirty="0" smtClean="0"/>
              <a:t>Aspekter af </a:t>
            </a:r>
            <a:r>
              <a:rPr lang="da-DK" sz="1600" dirty="0"/>
              <a:t>TmK</a:t>
            </a:r>
          </a:p>
          <a:p>
            <a:pPr marL="0" indent="0">
              <a:buNone/>
            </a:pPr>
            <a:r>
              <a:rPr lang="da-DK" sz="1600" dirty="0" smtClean="0"/>
              <a:t>Studieordninger</a:t>
            </a:r>
            <a:endParaRPr lang="da-DK" sz="1600" dirty="0"/>
          </a:p>
          <a:p>
            <a:pPr marL="0" indent="0">
              <a:buNone/>
            </a:pPr>
            <a:r>
              <a:rPr lang="da-DK" sz="1600" dirty="0"/>
              <a:t>Eksamen  </a:t>
            </a:r>
          </a:p>
          <a:p>
            <a:pPr marL="0" indent="0">
              <a:buNone/>
            </a:pPr>
            <a:r>
              <a:rPr lang="da-DK" sz="1600" dirty="0" smtClean="0"/>
              <a:t>Kommunikations planen </a:t>
            </a:r>
            <a:endParaRPr lang="da-DK" sz="1600" dirty="0"/>
          </a:p>
          <a:p>
            <a:pPr marL="0" indent="0">
              <a:buNone/>
            </a:pPr>
            <a:r>
              <a:rPr lang="da-DK" sz="1600" dirty="0"/>
              <a:t>Trends i tiden til tiden</a:t>
            </a:r>
          </a:p>
          <a:p>
            <a:pPr marL="0" indent="0">
              <a:buNone/>
            </a:pPr>
            <a:r>
              <a:rPr lang="da-DK" sz="1600" dirty="0" smtClean="0">
                <a:solidFill>
                  <a:srgbClr val="FF0000"/>
                </a:solidFill>
              </a:rPr>
              <a:t>Gruppeopgave</a:t>
            </a:r>
            <a:endParaRPr lang="da-DK" sz="1600" dirty="0">
              <a:solidFill>
                <a:srgbClr val="FF0000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19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C905-BFA8-4195-9253-A1C22AE4AFF9}" type="datetime2">
              <a:rPr lang="da-DK" smtClean="0"/>
              <a:t>6. februar 2018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 dirty="0"/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2267744" y="1268760"/>
            <a:ext cx="6336704" cy="3528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a-DK" sz="2600" dirty="0" smtClean="0"/>
              <a:t>Forventningsafklaring</a:t>
            </a:r>
          </a:p>
          <a:p>
            <a:endParaRPr lang="da-DK" sz="2600" dirty="0" smtClean="0"/>
          </a:p>
          <a:p>
            <a:r>
              <a:rPr lang="da-DK" sz="2600" dirty="0" smtClean="0"/>
              <a:t>Hvad er dit mål </a:t>
            </a:r>
            <a:r>
              <a:rPr lang="da-DK" sz="2600" dirty="0" smtClean="0"/>
              <a:t>med </a:t>
            </a:r>
            <a:r>
              <a:rPr lang="da-DK" sz="2600" dirty="0" smtClean="0"/>
              <a:t>at læse TmK? </a:t>
            </a:r>
          </a:p>
          <a:p>
            <a:pPr marL="0" indent="0">
              <a:buFont typeface="Arial" pitchFamily="34" charset="0"/>
              <a:buNone/>
            </a:pPr>
            <a:endParaRPr lang="da-DK" sz="2600" dirty="0" smtClean="0"/>
          </a:p>
          <a:p>
            <a:r>
              <a:rPr lang="da-DK" sz="2600" dirty="0" smtClean="0"/>
              <a:t>Hvad forventer du af faget?</a:t>
            </a:r>
          </a:p>
          <a:p>
            <a:endParaRPr lang="da-DK" sz="2600" dirty="0" smtClean="0"/>
          </a:p>
          <a:p>
            <a:r>
              <a:rPr lang="da-DK" sz="2600" dirty="0" smtClean="0"/>
              <a:t>Har </a:t>
            </a:r>
            <a:r>
              <a:rPr lang="da-DK" sz="2600" dirty="0" smtClean="0"/>
              <a:t>du publiceret tekster online eller offline som privatperson eller professionelt? </a:t>
            </a:r>
            <a:endParaRPr lang="da-DK" sz="2600" dirty="0" smtClean="0"/>
          </a:p>
          <a:p>
            <a:pPr marL="0" indent="0">
              <a:buFont typeface="Arial" pitchFamily="34" charset="0"/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pPr marL="0" indent="0">
              <a:buFont typeface="Arial" pitchFamily="34" charset="0"/>
              <a:buNone/>
            </a:pPr>
            <a:endParaRPr lang="da-DK" dirty="0"/>
          </a:p>
        </p:txBody>
      </p:sp>
      <p:sp>
        <p:nvSpPr>
          <p:cNvPr id="8" name="Pladsholder til indhold 1"/>
          <p:cNvSpPr txBox="1">
            <a:spLocks/>
          </p:cNvSpPr>
          <p:nvPr/>
        </p:nvSpPr>
        <p:spPr>
          <a:xfrm>
            <a:off x="35496" y="1556792"/>
            <a:ext cx="1584176" cy="3312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/>
              <a:t>Program:</a:t>
            </a:r>
          </a:p>
          <a:p>
            <a:pPr marL="0" indent="0">
              <a:buNone/>
            </a:pPr>
            <a:r>
              <a:rPr lang="da-DK" sz="1600" dirty="0">
                <a:solidFill>
                  <a:srgbClr val="FF0000"/>
                </a:solidFill>
              </a:rPr>
              <a:t>Forventnings-afklaring</a:t>
            </a:r>
          </a:p>
          <a:p>
            <a:pPr marL="0" indent="0">
              <a:buNone/>
            </a:pPr>
            <a:r>
              <a:rPr lang="da-DK" sz="1600" dirty="0"/>
              <a:t>Definitioner</a:t>
            </a:r>
          </a:p>
          <a:p>
            <a:pPr marL="0" indent="0">
              <a:buNone/>
            </a:pPr>
            <a:r>
              <a:rPr lang="da-DK" sz="1600" dirty="0" smtClean="0"/>
              <a:t>Aspekter af </a:t>
            </a:r>
            <a:r>
              <a:rPr lang="da-DK" sz="1600" dirty="0"/>
              <a:t>TmK</a:t>
            </a:r>
          </a:p>
          <a:p>
            <a:pPr marL="0" indent="0">
              <a:buNone/>
            </a:pPr>
            <a:r>
              <a:rPr lang="da-DK" sz="1600" dirty="0" smtClean="0"/>
              <a:t>Studieordninger</a:t>
            </a:r>
            <a:endParaRPr lang="da-DK" sz="1600" dirty="0"/>
          </a:p>
          <a:p>
            <a:pPr marL="0" indent="0">
              <a:buNone/>
            </a:pPr>
            <a:r>
              <a:rPr lang="da-DK" sz="1600" dirty="0"/>
              <a:t>Eksamen  </a:t>
            </a:r>
          </a:p>
          <a:p>
            <a:pPr marL="0" indent="0">
              <a:buNone/>
            </a:pPr>
            <a:r>
              <a:rPr lang="da-DK" sz="1600" dirty="0" smtClean="0"/>
              <a:t>Kommunikations planen </a:t>
            </a:r>
            <a:endParaRPr lang="da-DK" sz="1600" dirty="0"/>
          </a:p>
          <a:p>
            <a:pPr marL="0" indent="0">
              <a:buNone/>
            </a:pPr>
            <a:r>
              <a:rPr lang="da-DK" sz="1600" dirty="0"/>
              <a:t>Trends i tiden til tiden</a:t>
            </a:r>
          </a:p>
          <a:p>
            <a:pPr marL="0" indent="0">
              <a:buNone/>
            </a:pPr>
            <a:r>
              <a:rPr lang="da-DK" sz="1600" dirty="0" smtClean="0"/>
              <a:t>Gruppeopgave</a:t>
            </a:r>
            <a:endParaRPr lang="da-DK" sz="16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07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267744" y="332656"/>
            <a:ext cx="6768752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 smtClean="0"/>
              <a:t>Definér </a:t>
            </a: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r>
              <a:rPr lang="da-DK" sz="2400" dirty="0" smtClean="0">
                <a:solidFill>
                  <a:prstClr val="black"/>
                </a:solidFill>
              </a:rPr>
              <a:t>Erhvervskommunikation/Markedskommunikation</a:t>
            </a:r>
          </a:p>
          <a:p>
            <a:endParaRPr lang="da-DK" sz="2400" dirty="0">
              <a:solidFill>
                <a:prstClr val="black"/>
              </a:solidFill>
            </a:endParaRPr>
          </a:p>
          <a:p>
            <a:r>
              <a:rPr lang="da-DK" sz="2400" dirty="0" smtClean="0">
                <a:solidFill>
                  <a:prstClr val="black"/>
                </a:solidFill>
              </a:rPr>
              <a:t>Promotion</a:t>
            </a:r>
          </a:p>
          <a:p>
            <a:endParaRPr lang="da-DK" sz="2400" dirty="0">
              <a:solidFill>
                <a:prstClr val="black"/>
              </a:solidFill>
            </a:endParaRPr>
          </a:p>
          <a:p>
            <a:r>
              <a:rPr lang="da-DK" sz="2400" dirty="0" smtClean="0"/>
              <a:t>Tværmedial </a:t>
            </a:r>
            <a:r>
              <a:rPr lang="da-DK" sz="2400" dirty="0" smtClean="0"/>
              <a:t>kommunikation</a:t>
            </a: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r>
              <a:rPr lang="da-DK" sz="2400" dirty="0" smtClean="0"/>
              <a:t>Sociale medier </a:t>
            </a:r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r>
              <a:rPr lang="da-DK" sz="2400" dirty="0" smtClean="0"/>
              <a:t>Digital markedsføring</a:t>
            </a:r>
          </a:p>
          <a:p>
            <a:endParaRPr lang="da-DK" sz="2400" dirty="0"/>
          </a:p>
          <a:p>
            <a:r>
              <a:rPr lang="da-DK" sz="2400" dirty="0" smtClean="0"/>
              <a:t>Viral </a:t>
            </a:r>
            <a:r>
              <a:rPr lang="da-DK" sz="2400" dirty="0" smtClean="0"/>
              <a:t>kommunikation</a:t>
            </a:r>
            <a:endParaRPr lang="da-DK" sz="2400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F747-76DE-4286-9D28-FDBBA159D95B}" type="datetime2">
              <a:rPr lang="da-DK" smtClean="0"/>
              <a:t>6. februar 2018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 dirty="0"/>
          </a:p>
        </p:txBody>
      </p:sp>
      <p:sp>
        <p:nvSpPr>
          <p:cNvPr id="7" name="Pladsholder til indhold 1"/>
          <p:cNvSpPr txBox="1">
            <a:spLocks/>
          </p:cNvSpPr>
          <p:nvPr/>
        </p:nvSpPr>
        <p:spPr>
          <a:xfrm>
            <a:off x="35496" y="1556792"/>
            <a:ext cx="1584176" cy="3312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/>
              <a:t>Program:</a:t>
            </a:r>
          </a:p>
          <a:p>
            <a:pPr marL="0" indent="0"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>
                <a:solidFill>
                  <a:srgbClr val="FF0000"/>
                </a:solidFill>
              </a:rPr>
              <a:t>Definitioner</a:t>
            </a:r>
          </a:p>
          <a:p>
            <a:pPr marL="0" indent="0">
              <a:buNone/>
            </a:pPr>
            <a:r>
              <a:rPr lang="da-DK" sz="1600" dirty="0" smtClean="0"/>
              <a:t>Aspekter af </a:t>
            </a:r>
            <a:r>
              <a:rPr lang="da-DK" sz="1600" dirty="0"/>
              <a:t>TmK</a:t>
            </a:r>
          </a:p>
          <a:p>
            <a:pPr marL="0" indent="0">
              <a:buNone/>
            </a:pPr>
            <a:r>
              <a:rPr lang="da-DK" sz="1600" dirty="0" smtClean="0"/>
              <a:t>Studieordninger</a:t>
            </a:r>
            <a:endParaRPr lang="da-DK" sz="1600" dirty="0"/>
          </a:p>
          <a:p>
            <a:pPr marL="0" indent="0">
              <a:buNone/>
            </a:pPr>
            <a:r>
              <a:rPr lang="da-DK" sz="1600" dirty="0"/>
              <a:t>Eksamen  </a:t>
            </a:r>
          </a:p>
          <a:p>
            <a:pPr marL="0" indent="0">
              <a:buNone/>
            </a:pPr>
            <a:r>
              <a:rPr lang="da-DK" sz="1600" dirty="0" smtClean="0"/>
              <a:t>Kommunikations planen </a:t>
            </a:r>
            <a:endParaRPr lang="da-DK" sz="1600" dirty="0"/>
          </a:p>
          <a:p>
            <a:pPr marL="0" indent="0">
              <a:buNone/>
            </a:pPr>
            <a:r>
              <a:rPr lang="da-DK" sz="1600" dirty="0"/>
              <a:t>Trends i tiden til tiden</a:t>
            </a:r>
          </a:p>
          <a:p>
            <a:pPr marL="0" indent="0">
              <a:buNone/>
            </a:pPr>
            <a:r>
              <a:rPr lang="da-DK" sz="1600" dirty="0" smtClean="0"/>
              <a:t>Gruppeopgave</a:t>
            </a:r>
            <a:endParaRPr lang="da-DK" sz="16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260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70A3-2816-4E5F-9757-C94A085582DD}" type="datetime2">
              <a:rPr lang="da-DK" smtClean="0"/>
              <a:t>6. februar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Tværmedial kommunikation - intro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89"/>
          <a:stretch/>
        </p:blipFill>
        <p:spPr bwMode="auto">
          <a:xfrm>
            <a:off x="2165002" y="980728"/>
            <a:ext cx="1550655" cy="484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3419872" y="2276872"/>
            <a:ext cx="79208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indhold 1"/>
          <p:cNvSpPr txBox="1">
            <a:spLocks/>
          </p:cNvSpPr>
          <p:nvPr/>
        </p:nvSpPr>
        <p:spPr>
          <a:xfrm>
            <a:off x="35496" y="1556792"/>
            <a:ext cx="1584176" cy="3312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/>
              <a:t>Program:</a:t>
            </a:r>
          </a:p>
          <a:p>
            <a:pPr marL="0" indent="0"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>
                <a:solidFill>
                  <a:srgbClr val="FF0000"/>
                </a:solidFill>
              </a:rPr>
              <a:t>Definitioner</a:t>
            </a:r>
          </a:p>
          <a:p>
            <a:pPr marL="0" indent="0">
              <a:buNone/>
            </a:pPr>
            <a:r>
              <a:rPr lang="da-DK" sz="1600" dirty="0" smtClean="0"/>
              <a:t>Aspekter af </a:t>
            </a:r>
            <a:r>
              <a:rPr lang="da-DK" sz="1600" dirty="0"/>
              <a:t>TmK</a:t>
            </a:r>
          </a:p>
          <a:p>
            <a:pPr marL="0" indent="0">
              <a:buNone/>
            </a:pPr>
            <a:r>
              <a:rPr lang="da-DK" sz="1600" dirty="0" smtClean="0"/>
              <a:t>Studieordninger</a:t>
            </a:r>
            <a:endParaRPr lang="da-DK" sz="1600" dirty="0"/>
          </a:p>
          <a:p>
            <a:pPr marL="0" indent="0">
              <a:buNone/>
            </a:pPr>
            <a:r>
              <a:rPr lang="da-DK" sz="1600" dirty="0"/>
              <a:t>Eksamen  </a:t>
            </a:r>
          </a:p>
          <a:p>
            <a:pPr marL="0" indent="0">
              <a:buNone/>
            </a:pPr>
            <a:r>
              <a:rPr lang="da-DK" sz="1600" dirty="0" smtClean="0"/>
              <a:t>Kommunikations planen </a:t>
            </a:r>
            <a:endParaRPr lang="da-DK" sz="1600" dirty="0"/>
          </a:p>
          <a:p>
            <a:pPr marL="0" indent="0">
              <a:buNone/>
            </a:pPr>
            <a:r>
              <a:rPr lang="da-DK" sz="1600" dirty="0"/>
              <a:t>Trends i tiden til tiden</a:t>
            </a:r>
          </a:p>
          <a:p>
            <a:pPr marL="0" indent="0">
              <a:buNone/>
            </a:pPr>
            <a:r>
              <a:rPr lang="da-DK" sz="1600" dirty="0" smtClean="0"/>
              <a:t>Gruppeopgave</a:t>
            </a:r>
            <a:endParaRPr lang="da-DK" sz="16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27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D490-0B26-4FD5-A40D-22034654DD41}" type="datetime2">
              <a:rPr lang="da-DK" smtClean="0"/>
              <a:t>6. februar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Tværmedial kommunikation - intro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90"/>
          <a:stretch/>
        </p:blipFill>
        <p:spPr bwMode="auto">
          <a:xfrm>
            <a:off x="2165002" y="980728"/>
            <a:ext cx="5063112" cy="484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5292080" y="4149080"/>
            <a:ext cx="2376264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indhold 1"/>
          <p:cNvSpPr txBox="1">
            <a:spLocks/>
          </p:cNvSpPr>
          <p:nvPr/>
        </p:nvSpPr>
        <p:spPr>
          <a:xfrm>
            <a:off x="35496" y="1556792"/>
            <a:ext cx="1584176" cy="3312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/>
              <a:t>Program:</a:t>
            </a:r>
          </a:p>
          <a:p>
            <a:pPr marL="0" indent="0"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>
                <a:solidFill>
                  <a:srgbClr val="FF0000"/>
                </a:solidFill>
              </a:rPr>
              <a:t>Definitioner</a:t>
            </a:r>
          </a:p>
          <a:p>
            <a:pPr marL="0" indent="0">
              <a:buNone/>
            </a:pPr>
            <a:r>
              <a:rPr lang="da-DK" sz="1600" dirty="0" smtClean="0"/>
              <a:t>Aspekter af </a:t>
            </a:r>
            <a:r>
              <a:rPr lang="da-DK" sz="1600" dirty="0"/>
              <a:t>TmK</a:t>
            </a:r>
          </a:p>
          <a:p>
            <a:pPr marL="0" indent="0">
              <a:buNone/>
            </a:pPr>
            <a:r>
              <a:rPr lang="da-DK" sz="1600" dirty="0" smtClean="0"/>
              <a:t>Studieordninger</a:t>
            </a:r>
            <a:endParaRPr lang="da-DK" sz="1600" dirty="0"/>
          </a:p>
          <a:p>
            <a:pPr marL="0" indent="0">
              <a:buNone/>
            </a:pPr>
            <a:r>
              <a:rPr lang="da-DK" sz="1600" dirty="0"/>
              <a:t>Eksamen  </a:t>
            </a:r>
          </a:p>
          <a:p>
            <a:pPr marL="0" indent="0">
              <a:buNone/>
            </a:pPr>
            <a:r>
              <a:rPr lang="da-DK" sz="1600" dirty="0" smtClean="0"/>
              <a:t>Kommunikations planen </a:t>
            </a:r>
            <a:endParaRPr lang="da-DK" sz="1600" dirty="0"/>
          </a:p>
          <a:p>
            <a:pPr marL="0" indent="0">
              <a:buNone/>
            </a:pPr>
            <a:r>
              <a:rPr lang="da-DK" sz="1600" dirty="0"/>
              <a:t>Trends i tiden til tiden</a:t>
            </a:r>
          </a:p>
          <a:p>
            <a:pPr marL="0" indent="0">
              <a:buNone/>
            </a:pPr>
            <a:r>
              <a:rPr lang="da-DK" sz="1600" dirty="0" smtClean="0"/>
              <a:t>Gruppeopgave</a:t>
            </a:r>
            <a:endParaRPr lang="da-DK" sz="16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02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277C-EF08-41D0-9665-EEDF48BC2CD4}" type="datetime2">
              <a:rPr lang="da-DK" smtClean="0"/>
              <a:t>6. februar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Tværmedial kommunikation - intro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002" y="980728"/>
            <a:ext cx="9391774" cy="484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ladsholder til indhold 1"/>
          <p:cNvSpPr txBox="1">
            <a:spLocks/>
          </p:cNvSpPr>
          <p:nvPr/>
        </p:nvSpPr>
        <p:spPr>
          <a:xfrm>
            <a:off x="35496" y="1556792"/>
            <a:ext cx="1584176" cy="3312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/>
              <a:t>Program:</a:t>
            </a:r>
          </a:p>
          <a:p>
            <a:pPr marL="0" indent="0"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>
                <a:solidFill>
                  <a:srgbClr val="FF0000"/>
                </a:solidFill>
              </a:rPr>
              <a:t>Definitioner</a:t>
            </a:r>
          </a:p>
          <a:p>
            <a:pPr marL="0" indent="0">
              <a:buNone/>
            </a:pPr>
            <a:r>
              <a:rPr lang="da-DK" sz="1600" dirty="0" smtClean="0"/>
              <a:t>Aspekter af </a:t>
            </a:r>
            <a:r>
              <a:rPr lang="da-DK" sz="1600" dirty="0"/>
              <a:t>TmK</a:t>
            </a:r>
          </a:p>
          <a:p>
            <a:pPr marL="0" indent="0">
              <a:buNone/>
            </a:pPr>
            <a:r>
              <a:rPr lang="da-DK" sz="1600" dirty="0" smtClean="0"/>
              <a:t>Studieordninger</a:t>
            </a:r>
            <a:endParaRPr lang="da-DK" sz="1600" dirty="0"/>
          </a:p>
          <a:p>
            <a:pPr marL="0" indent="0">
              <a:buNone/>
            </a:pPr>
            <a:r>
              <a:rPr lang="da-DK" sz="1600" dirty="0"/>
              <a:t>Eksamen  </a:t>
            </a:r>
          </a:p>
          <a:p>
            <a:pPr marL="0" indent="0">
              <a:buNone/>
            </a:pPr>
            <a:r>
              <a:rPr lang="da-DK" sz="1600" dirty="0" smtClean="0"/>
              <a:t>Kommunikations planen </a:t>
            </a:r>
            <a:endParaRPr lang="da-DK" sz="1600" dirty="0"/>
          </a:p>
          <a:p>
            <a:pPr marL="0" indent="0">
              <a:buNone/>
            </a:pPr>
            <a:r>
              <a:rPr lang="da-DK" sz="1600" dirty="0"/>
              <a:t>Trends i tiden til tiden</a:t>
            </a:r>
          </a:p>
          <a:p>
            <a:pPr marL="0" indent="0">
              <a:buNone/>
            </a:pPr>
            <a:r>
              <a:rPr lang="da-DK" sz="1600" dirty="0" smtClean="0"/>
              <a:t>Gruppeopgave</a:t>
            </a:r>
            <a:endParaRPr lang="da-DK" sz="16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97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03FB-27CF-42DD-A66E-AEDC694D142B}" type="datetime2">
              <a:rPr lang="da-DK" smtClean="0"/>
              <a:t>6. februar 2018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1691680" y="260648"/>
            <a:ext cx="7452320" cy="633670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da-DK" sz="2400" dirty="0" smtClean="0">
                <a:solidFill>
                  <a:prstClr val="black"/>
                </a:solidFill>
              </a:rPr>
              <a:t>Erhvervspakken - Tværmedial </a:t>
            </a:r>
            <a:r>
              <a:rPr lang="da-DK" sz="2400" dirty="0" smtClean="0">
                <a:solidFill>
                  <a:prstClr val="black"/>
                </a:solidFill>
              </a:rPr>
              <a:t>kommunikation: </a:t>
            </a:r>
          </a:p>
          <a:p>
            <a:pPr lvl="0">
              <a:buNone/>
            </a:pPr>
            <a:endParaRPr lang="da-DK" sz="2400" dirty="0" smtClean="0">
              <a:solidFill>
                <a:prstClr val="black"/>
              </a:solidFill>
            </a:endParaRPr>
          </a:p>
          <a:p>
            <a:r>
              <a:rPr lang="da-DK" sz="2400" dirty="0" smtClean="0">
                <a:solidFill>
                  <a:prstClr val="black"/>
                </a:solidFill>
              </a:rPr>
              <a:t>Erhvervskommunikation (Markedskommunikation) </a:t>
            </a:r>
          </a:p>
          <a:p>
            <a:r>
              <a:rPr lang="da-DK" sz="2400" dirty="0" smtClean="0">
                <a:solidFill>
                  <a:prstClr val="black"/>
                </a:solidFill>
              </a:rPr>
              <a:t>En tværmedial kommunikationsstrategi skal sikre en optimal konsistens mellem virksomhedens selvopfattelse (identitet) og omverdens perception af virksomheden (dens </a:t>
            </a:r>
            <a:r>
              <a:rPr lang="da-DK" sz="2400" dirty="0">
                <a:solidFill>
                  <a:prstClr val="black"/>
                </a:solidFill>
              </a:rPr>
              <a:t>image) </a:t>
            </a:r>
            <a:endParaRPr lang="da-DK" sz="2400" dirty="0" smtClean="0">
              <a:solidFill>
                <a:prstClr val="black"/>
              </a:solidFill>
            </a:endParaRPr>
          </a:p>
          <a:p>
            <a:r>
              <a:rPr lang="da-DK" sz="2400" dirty="0">
                <a:solidFill>
                  <a:prstClr val="black"/>
                </a:solidFill>
              </a:rPr>
              <a:t>En tværmedial kommunikationsstrategi skal sikre en optimal konsistens </a:t>
            </a:r>
            <a:r>
              <a:rPr lang="da-DK" sz="2400" dirty="0" smtClean="0">
                <a:solidFill>
                  <a:prstClr val="black"/>
                </a:solidFill>
              </a:rPr>
              <a:t>på </a:t>
            </a:r>
            <a:r>
              <a:rPr lang="da-DK" sz="2400" dirty="0">
                <a:solidFill>
                  <a:prstClr val="black"/>
                </a:solidFill>
              </a:rPr>
              <a:t>tværs af online og offline medier</a:t>
            </a:r>
          </a:p>
          <a:p>
            <a:r>
              <a:rPr lang="da-DK" sz="2400" dirty="0">
                <a:solidFill>
                  <a:prstClr val="black"/>
                </a:solidFill>
              </a:rPr>
              <a:t>Fokus på kunde/modtager </a:t>
            </a:r>
            <a:endParaRPr lang="da-DK" sz="2400" dirty="0" smtClean="0">
              <a:solidFill>
                <a:prstClr val="black"/>
              </a:solidFill>
            </a:endParaRPr>
          </a:p>
          <a:p>
            <a:r>
              <a:rPr lang="da-DK" sz="2400" dirty="0" smtClean="0">
                <a:solidFill>
                  <a:prstClr val="black"/>
                </a:solidFill>
              </a:rPr>
              <a:t>En sociale </a:t>
            </a:r>
            <a:r>
              <a:rPr lang="da-DK" sz="2400" dirty="0">
                <a:solidFill>
                  <a:prstClr val="black"/>
                </a:solidFill>
              </a:rPr>
              <a:t>medier </a:t>
            </a:r>
            <a:r>
              <a:rPr lang="da-DK" sz="2400" dirty="0" smtClean="0">
                <a:solidFill>
                  <a:prstClr val="black"/>
                </a:solidFill>
              </a:rPr>
              <a:t>strategi er </a:t>
            </a:r>
            <a:r>
              <a:rPr lang="da-DK" sz="2400" dirty="0">
                <a:solidFill>
                  <a:prstClr val="black"/>
                </a:solidFill>
              </a:rPr>
              <a:t>ikke gratis: </a:t>
            </a:r>
            <a:r>
              <a:rPr lang="da-DK" sz="2400" dirty="0" smtClean="0">
                <a:solidFill>
                  <a:prstClr val="black"/>
                </a:solidFill>
              </a:rPr>
              <a:t>Interaktion kan skabe muligheder </a:t>
            </a:r>
            <a:r>
              <a:rPr lang="da-DK" sz="2400" dirty="0">
                <a:solidFill>
                  <a:prstClr val="black"/>
                </a:solidFill>
              </a:rPr>
              <a:t>men kræver (personale)ressourcer </a:t>
            </a:r>
          </a:p>
          <a:p>
            <a:pPr marL="0" indent="0">
              <a:buNone/>
            </a:pPr>
            <a:endParaRPr lang="da-DK" sz="2400" dirty="0">
              <a:solidFill>
                <a:prstClr val="black"/>
              </a:solidFill>
            </a:endParaRPr>
          </a:p>
        </p:txBody>
      </p:sp>
      <p:sp>
        <p:nvSpPr>
          <p:cNvPr id="7" name="Pladsholder til indhold 1"/>
          <p:cNvSpPr txBox="1">
            <a:spLocks/>
          </p:cNvSpPr>
          <p:nvPr/>
        </p:nvSpPr>
        <p:spPr>
          <a:xfrm>
            <a:off x="35496" y="1556792"/>
            <a:ext cx="1584176" cy="3312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/>
              <a:t>Program:</a:t>
            </a:r>
          </a:p>
          <a:p>
            <a:pPr marL="0" indent="0"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/>
              <a:t>Definitioner</a:t>
            </a:r>
          </a:p>
          <a:p>
            <a:pPr marL="0" indent="0">
              <a:buNone/>
            </a:pPr>
            <a:r>
              <a:rPr lang="da-DK" sz="1600" dirty="0" smtClean="0">
                <a:solidFill>
                  <a:srgbClr val="FF0000"/>
                </a:solidFill>
              </a:rPr>
              <a:t>Aspekter af </a:t>
            </a:r>
            <a:r>
              <a:rPr lang="da-DK" sz="1600" dirty="0">
                <a:solidFill>
                  <a:srgbClr val="FF0000"/>
                </a:solidFill>
              </a:rPr>
              <a:t>TmK</a:t>
            </a:r>
          </a:p>
          <a:p>
            <a:pPr marL="0" indent="0">
              <a:buNone/>
            </a:pPr>
            <a:r>
              <a:rPr lang="da-DK" sz="1600" dirty="0" smtClean="0"/>
              <a:t>Studieordninger</a:t>
            </a:r>
            <a:endParaRPr lang="da-DK" sz="1600" dirty="0"/>
          </a:p>
          <a:p>
            <a:pPr marL="0" indent="0">
              <a:buNone/>
            </a:pPr>
            <a:r>
              <a:rPr lang="da-DK" sz="1600" dirty="0"/>
              <a:t>Eksamen  </a:t>
            </a:r>
          </a:p>
          <a:p>
            <a:pPr marL="0" indent="0">
              <a:buNone/>
            </a:pPr>
            <a:r>
              <a:rPr lang="da-DK" sz="1600" dirty="0" smtClean="0"/>
              <a:t>Kommunikations planen </a:t>
            </a:r>
            <a:endParaRPr lang="da-DK" sz="1600" dirty="0"/>
          </a:p>
          <a:p>
            <a:pPr marL="0" indent="0">
              <a:buNone/>
            </a:pPr>
            <a:r>
              <a:rPr lang="da-DK" sz="1600" dirty="0"/>
              <a:t>Trends i tiden til tiden</a:t>
            </a:r>
          </a:p>
          <a:p>
            <a:pPr marL="0" indent="0">
              <a:buNone/>
            </a:pPr>
            <a:r>
              <a:rPr lang="da-DK" sz="1600" dirty="0" smtClean="0"/>
              <a:t>Gruppeopgave</a:t>
            </a:r>
            <a:endParaRPr lang="da-DK" sz="16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22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691680" y="116632"/>
            <a:ext cx="7272808" cy="5433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dirty="0"/>
              <a:t>§ 8. Kompetenceprofil for tilvalget Gennem et målrettet arbejde med relevante terminologier, teoretiske modeller og praktiske </a:t>
            </a:r>
            <a:r>
              <a:rPr lang="da-DK" sz="2400" dirty="0" smtClean="0"/>
              <a:t>værktøjer </a:t>
            </a:r>
            <a:r>
              <a:rPr lang="da-DK" sz="2400" dirty="0"/>
              <a:t>giver tilvalget de interkulturelle, </a:t>
            </a:r>
            <a:r>
              <a:rPr lang="da-DK" sz="2400" dirty="0" err="1"/>
              <a:t>entrepreneurielle</a:t>
            </a:r>
            <a:r>
              <a:rPr lang="da-DK" sz="2400" dirty="0"/>
              <a:t> og kommunikative kompetencer, der kan sætte den studerende i stand til at definere og bestride en aktiv rolle i erhvervslivet. Erhvervsmæssigt er tilvalgets modul Interkulturel erhvervskommunikation rettet mod bl.a. arbejde i danske og internationale organisationer og virksomheder inden for internationalt samarbejde, modulet Humanistisk entrepreneurship rettet mod bl.a. udvikling af innovative tiltag i organisationer og virksomheder og/eller planlægning af opstart af egen virksomhed, og modulet Tværmedial kommunikation mod bl.a. arbejde i kommunikationsafdelinger af danske og internationale organisationer eller virksomheder samt konsulentarbejde som professionel kommunikator.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FB3C-7C19-474F-9DF3-1F90B480D66B}" type="datetime2">
              <a:rPr lang="da-DK" smtClean="0"/>
              <a:t>6. februar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Tværmedial kommunikation - intro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Pladsholder til indhold 1"/>
          <p:cNvSpPr txBox="1">
            <a:spLocks/>
          </p:cNvSpPr>
          <p:nvPr/>
        </p:nvSpPr>
        <p:spPr>
          <a:xfrm>
            <a:off x="35496" y="1556792"/>
            <a:ext cx="1584176" cy="3312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/>
              <a:t>Program:</a:t>
            </a:r>
          </a:p>
          <a:p>
            <a:pPr marL="0" indent="0"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/>
              <a:t>Definitioner</a:t>
            </a:r>
          </a:p>
          <a:p>
            <a:pPr marL="0" indent="0">
              <a:buNone/>
            </a:pPr>
            <a:r>
              <a:rPr lang="da-DK" sz="1600" dirty="0" smtClean="0"/>
              <a:t>Aspekter af </a:t>
            </a:r>
            <a:r>
              <a:rPr lang="da-DK" sz="1600" dirty="0"/>
              <a:t>TmK</a:t>
            </a:r>
          </a:p>
          <a:p>
            <a:pPr marL="0" indent="0">
              <a:buNone/>
            </a:pPr>
            <a:r>
              <a:rPr lang="da-DK" sz="1600" dirty="0" smtClean="0">
                <a:solidFill>
                  <a:srgbClr val="FF0000"/>
                </a:solidFill>
              </a:rPr>
              <a:t>Studieordninger</a:t>
            </a:r>
            <a:endParaRPr lang="da-DK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a-DK" sz="1600" dirty="0"/>
              <a:t>Eksamen  </a:t>
            </a:r>
          </a:p>
          <a:p>
            <a:pPr marL="0" indent="0">
              <a:buNone/>
            </a:pPr>
            <a:r>
              <a:rPr lang="da-DK" sz="1600" dirty="0" smtClean="0"/>
              <a:t>Kommunikations planen </a:t>
            </a:r>
            <a:endParaRPr lang="da-DK" sz="1600" dirty="0"/>
          </a:p>
          <a:p>
            <a:pPr marL="0" indent="0">
              <a:buNone/>
            </a:pPr>
            <a:r>
              <a:rPr lang="da-DK" sz="1600" dirty="0"/>
              <a:t>Trends i tiden til tiden</a:t>
            </a:r>
          </a:p>
          <a:p>
            <a:pPr marL="0" indent="0">
              <a:buNone/>
            </a:pPr>
            <a:r>
              <a:rPr lang="da-DK" sz="1600" dirty="0" smtClean="0"/>
              <a:t>Gruppeopgave</a:t>
            </a:r>
            <a:endParaRPr lang="da-DK" sz="16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531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897</Words>
  <Application>Microsoft Office PowerPoint</Application>
  <PresentationFormat>Skærmshow (4:3)</PresentationFormat>
  <Paragraphs>279</Paragraphs>
  <Slides>28</Slides>
  <Notes>4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28</vt:i4>
      </vt:variant>
    </vt:vector>
  </HeadingPairs>
  <TitlesOfParts>
    <vt:vector size="29" baseType="lpstr">
      <vt:lpstr>Kontortema</vt:lpstr>
      <vt:lpstr>Tværmedial Kommunikation 1   Intro 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nb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e</dc:creator>
  <cp:lastModifiedBy>e</cp:lastModifiedBy>
  <cp:revision>137</cp:revision>
  <dcterms:created xsi:type="dcterms:W3CDTF">2010-12-11T12:39:32Z</dcterms:created>
  <dcterms:modified xsi:type="dcterms:W3CDTF">2018-02-06T06:59:08Z</dcterms:modified>
</cp:coreProperties>
</file>